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8" r:id="rId8"/>
    <p:sldId id="262" r:id="rId9"/>
    <p:sldId id="263" r:id="rId10"/>
    <p:sldId id="264" r:id="rId11"/>
    <p:sldId id="269" r:id="rId12"/>
    <p:sldId id="270" r:id="rId13"/>
    <p:sldId id="272" r:id="rId14"/>
    <p:sldId id="271" r:id="rId15"/>
    <p:sldId id="265" r:id="rId16"/>
    <p:sldId id="266" r:id="rId17"/>
    <p:sldId id="26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882"/>
    <p:restoredTop sz="82154"/>
  </p:normalViewPr>
  <p:slideViewPr>
    <p:cSldViewPr snapToGrid="0" snapToObjects="1">
      <p:cViewPr varScale="1">
        <p:scale>
          <a:sx n="87" d="100"/>
          <a:sy n="87" d="100"/>
        </p:scale>
        <p:origin x="8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1D6592-FB87-5D47-8523-E5C939DFE8CA}"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5D2B9E-62F8-C24B-944C-773E9FB29F83}" type="slidenum">
              <a:rPr lang="en-US" smtClean="0"/>
              <a:t>‹#›</a:t>
            </a:fld>
            <a:endParaRPr lang="en-US"/>
          </a:p>
        </p:txBody>
      </p:sp>
    </p:spTree>
    <p:extLst>
      <p:ext uri="{BB962C8B-B14F-4D97-AF65-F5344CB8AC3E}">
        <p14:creationId xmlns:p14="http://schemas.microsoft.com/office/powerpoint/2010/main" val="486907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Plaintext"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en.wikipedia.org/wiki/Ciphertext"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Cryptography"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en.wikipedia.org/wiki/Pre-shared_key" TargetMode="External"/><Relationship Id="rId5" Type="http://schemas.openxmlformats.org/officeDocument/2006/relationships/hyperlink" Target="https://en.wikipedia.org/wiki/Cryptanalysis" TargetMode="External"/><Relationship Id="rId4" Type="http://schemas.openxmlformats.org/officeDocument/2006/relationships/hyperlink" Target="https://en.wikipedia.org/wiki/Encryption"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NOT to (ever) learn the lesson: Announce yet another Wi-Fi specification developed in secret: Wi-Fi Alliance® introduces security enhancements</a:t>
            </a:r>
          </a:p>
          <a:p>
            <a:r>
              <a:rPr lang="en-US" dirty="0"/>
              <a:t>Introducing WPA3: yet another</a:t>
            </a:r>
            <a:r>
              <a:rPr lang="en-US" baseline="0" dirty="0"/>
              <a:t> cryptic protocol that we will keep hidden so that it will not be broken. It will look for bad passwords, make security configurations easier, and introduce individualized crypto (Note from me: that is not verified because it is not open. Yay! Security through obscurity and violating yet again </a:t>
            </a:r>
            <a:r>
              <a:rPr lang="en-US" baseline="0" dirty="0" err="1"/>
              <a:t>Kerchoff’s</a:t>
            </a:r>
            <a:r>
              <a:rPr lang="en-US" baseline="0" dirty="0"/>
              <a:t> principles because we are awesome on our own and we do not need decades of mathematical and crypto research to be amazing.)</a:t>
            </a:r>
          </a:p>
          <a:p>
            <a:endParaRPr lang="en-US" baseline="0" dirty="0"/>
          </a:p>
          <a:p>
            <a:r>
              <a:rPr lang="en-US" dirty="0"/>
              <a:t>From the show notes: “WEP(tm)... </a:t>
            </a:r>
            <a:r>
              <a:rPr lang="en-US" dirty="0" err="1"/>
              <a:t>Hmmmmmm</a:t>
            </a:r>
            <a:r>
              <a:rPr lang="en-US" dirty="0"/>
              <a:t>. Produced by the Wi-Fi Alliance and was nothing short of a massive embarrassment. ● WPA(tm) ... nope, better, but still readily hackable. ● WPS(tm) pushbutton configuration -- whoops, another disaster. Everyone urged to turn it off. ● WPA2(tm) ... more improvement, but they still didn't get it right. The utter absurdity that something as important as secure wireless networking</a:t>
            </a:r>
            <a:r>
              <a:rPr lang="en-US" baseline="0" dirty="0"/>
              <a:t> </a:t>
            </a:r>
            <a:r>
              <a:rPr lang="en-US" dirty="0"/>
              <a:t>is being developed under the cover of darkness, via a closed process requiring expensive annual dues and membership should embarrass everyone involved.”</a:t>
            </a:r>
            <a:endParaRPr lang="en-US" baseline="0" dirty="0"/>
          </a:p>
        </p:txBody>
      </p:sp>
      <p:sp>
        <p:nvSpPr>
          <p:cNvPr id="4" name="Slide Number Placeholder 3"/>
          <p:cNvSpPr>
            <a:spLocks noGrp="1"/>
          </p:cNvSpPr>
          <p:nvPr>
            <p:ph type="sldNum" sz="quarter" idx="10"/>
          </p:nvPr>
        </p:nvSpPr>
        <p:spPr/>
        <p:txBody>
          <a:bodyPr/>
          <a:lstStyle/>
          <a:p>
            <a:fld id="{445D2B9E-62F8-C24B-944C-773E9FB29F83}" type="slidenum">
              <a:rPr lang="en-US" smtClean="0"/>
              <a:t>9</a:t>
            </a:fld>
            <a:endParaRPr lang="en-US"/>
          </a:p>
        </p:txBody>
      </p:sp>
    </p:spTree>
    <p:extLst>
      <p:ext uri="{BB962C8B-B14F-4D97-AF65-F5344CB8AC3E}">
        <p14:creationId xmlns:p14="http://schemas.microsoft.com/office/powerpoint/2010/main" val="178404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Secret key ciphers</a:t>
            </a:r>
          </a:p>
          <a:p>
            <a:r>
              <a:rPr lang="en-US" dirty="0"/>
              <a:t>But what is the problem with the key?</a:t>
            </a:r>
          </a:p>
          <a:p>
            <a:endParaRPr lang="en-US" dirty="0"/>
          </a:p>
        </p:txBody>
      </p:sp>
      <p:sp>
        <p:nvSpPr>
          <p:cNvPr id="4" name="Slide Number Placeholder 3"/>
          <p:cNvSpPr>
            <a:spLocks noGrp="1"/>
          </p:cNvSpPr>
          <p:nvPr>
            <p:ph type="sldNum" sz="quarter" idx="5"/>
          </p:nvPr>
        </p:nvSpPr>
        <p:spPr/>
        <p:txBody>
          <a:bodyPr/>
          <a:lstStyle/>
          <a:p>
            <a:fld id="{445D2B9E-62F8-C24B-944C-773E9FB29F83}" type="slidenum">
              <a:rPr lang="en-US" smtClean="0"/>
              <a:t>10</a:t>
            </a:fld>
            <a:endParaRPr lang="en-US"/>
          </a:p>
        </p:txBody>
      </p:sp>
    </p:spTree>
    <p:extLst>
      <p:ext uri="{BB962C8B-B14F-4D97-AF65-F5344CB8AC3E}">
        <p14:creationId xmlns:p14="http://schemas.microsoft.com/office/powerpoint/2010/main" val="40147852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Substitution cipher: traditionally, mixed alphabets may be created by first writing out a keyword, removing repeated letters in it, then writing all the remaining letters in the alphabet in the usual order.</a:t>
            </a:r>
          </a:p>
          <a:p>
            <a:r>
              <a:rPr lang="en-US" sz="1200" b="0" i="0" kern="1200" dirty="0">
                <a:solidFill>
                  <a:schemeClr val="tx1"/>
                </a:solidFill>
                <a:effectLst/>
                <a:latin typeface="+mn-lt"/>
                <a:ea typeface="+mn-ea"/>
                <a:cs typeface="+mn-cs"/>
              </a:rPr>
              <a:t>Using this system, the keyword "zebras" gives us the following alphabets:</a:t>
            </a:r>
          </a:p>
          <a:p>
            <a:r>
              <a:rPr lang="en-US" sz="1200" i="1" u="none" strike="noStrike" kern="1200" dirty="0">
                <a:solidFill>
                  <a:schemeClr val="tx1"/>
                </a:solidFill>
                <a:effectLst/>
                <a:latin typeface="+mn-lt"/>
                <a:ea typeface="+mn-ea"/>
                <a:cs typeface="+mn-cs"/>
                <a:hlinkClick r:id="rId3" tooltip="Plaintext"/>
              </a:rPr>
              <a:t>Plaintext</a:t>
            </a:r>
            <a:r>
              <a:rPr lang="en-US" i="1" dirty="0"/>
              <a:t> </a:t>
            </a:r>
            <a:r>
              <a:rPr lang="en-US" i="1" dirty="0" err="1"/>
              <a:t>alphabet:</a:t>
            </a:r>
            <a:r>
              <a:rPr lang="en-US" dirty="0" err="1"/>
              <a:t>ABCDEFGHIJKLMNOPQRSTUVWXYZ</a:t>
            </a:r>
            <a:r>
              <a:rPr lang="en-US" sz="1200" i="1" u="none" strike="noStrike" kern="1200" dirty="0" err="1">
                <a:solidFill>
                  <a:schemeClr val="tx1"/>
                </a:solidFill>
                <a:effectLst/>
                <a:latin typeface="+mn-lt"/>
                <a:ea typeface="+mn-ea"/>
                <a:cs typeface="+mn-cs"/>
                <a:hlinkClick r:id="rId4" tooltip="Ciphertext"/>
              </a:rPr>
              <a:t>Ciphertext</a:t>
            </a:r>
            <a:r>
              <a:rPr lang="en-US" i="1" dirty="0"/>
              <a:t> </a:t>
            </a:r>
            <a:r>
              <a:rPr lang="en-US" i="1" dirty="0" err="1"/>
              <a:t>alphabet:</a:t>
            </a:r>
            <a:r>
              <a:rPr lang="en-US" dirty="0" err="1"/>
              <a:t>ZEBRASCDFGHIJKLMNOPQTUVWXY</a:t>
            </a:r>
            <a:endParaRPr lang="en-US" dirty="0"/>
          </a:p>
          <a:p>
            <a:r>
              <a:rPr lang="en-US" dirty="0"/>
              <a:t>How can we guess? Frequency analysis – VIDEO </a:t>
            </a:r>
            <a:r>
              <a:rPr lang="en-US"/>
              <a:t>KHAN Academy – 1:12</a:t>
            </a:r>
            <a:endParaRPr lang="en-US" dirty="0"/>
          </a:p>
        </p:txBody>
      </p:sp>
      <p:sp>
        <p:nvSpPr>
          <p:cNvPr id="4" name="Slide Number Placeholder 3"/>
          <p:cNvSpPr>
            <a:spLocks noGrp="1"/>
          </p:cNvSpPr>
          <p:nvPr>
            <p:ph type="sldNum" sz="quarter" idx="5"/>
          </p:nvPr>
        </p:nvSpPr>
        <p:spPr/>
        <p:txBody>
          <a:bodyPr/>
          <a:lstStyle/>
          <a:p>
            <a:fld id="{445D2B9E-62F8-C24B-944C-773E9FB29F83}" type="slidenum">
              <a:rPr lang="en-US" smtClean="0"/>
              <a:t>11</a:t>
            </a:fld>
            <a:endParaRPr lang="en-US"/>
          </a:p>
        </p:txBody>
      </p:sp>
    </p:spTree>
    <p:extLst>
      <p:ext uri="{BB962C8B-B14F-4D97-AF65-F5344CB8AC3E}">
        <p14:creationId xmlns:p14="http://schemas.microsoft.com/office/powerpoint/2010/main" val="3125085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can we use frequency analysis for polyalphabetic ciphers?</a:t>
            </a:r>
          </a:p>
        </p:txBody>
      </p:sp>
      <p:sp>
        <p:nvSpPr>
          <p:cNvPr id="4" name="Slide Number Placeholder 3"/>
          <p:cNvSpPr>
            <a:spLocks noGrp="1"/>
          </p:cNvSpPr>
          <p:nvPr>
            <p:ph type="sldNum" sz="quarter" idx="5"/>
          </p:nvPr>
        </p:nvSpPr>
        <p:spPr/>
        <p:txBody>
          <a:bodyPr/>
          <a:lstStyle/>
          <a:p>
            <a:fld id="{445D2B9E-62F8-C24B-944C-773E9FB29F83}" type="slidenum">
              <a:rPr lang="en-US" smtClean="0"/>
              <a:t>12</a:t>
            </a:fld>
            <a:endParaRPr lang="en-US"/>
          </a:p>
        </p:txBody>
      </p:sp>
    </p:spTree>
    <p:extLst>
      <p:ext uri="{BB962C8B-B14F-4D97-AF65-F5344CB8AC3E}">
        <p14:creationId xmlns:p14="http://schemas.microsoft.com/office/powerpoint/2010/main" val="1913485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Cryptography"/>
              </a:rPr>
              <a:t>cryptography</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one-time pad</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OTP</a:t>
            </a:r>
            <a:r>
              <a:rPr lang="en-US" sz="1200" b="0" i="0" kern="1200" dirty="0">
                <a:solidFill>
                  <a:schemeClr val="tx1"/>
                </a:solidFill>
                <a:effectLst/>
                <a:latin typeface="+mn-lt"/>
                <a:ea typeface="+mn-ea"/>
                <a:cs typeface="+mn-cs"/>
              </a:rPr>
              <a:t>) is an </a:t>
            </a:r>
            <a:r>
              <a:rPr lang="en-US" sz="1200" b="0" i="0" u="none" strike="noStrike" kern="1200" dirty="0">
                <a:solidFill>
                  <a:schemeClr val="tx1"/>
                </a:solidFill>
                <a:effectLst/>
                <a:latin typeface="+mn-lt"/>
                <a:ea typeface="+mn-ea"/>
                <a:cs typeface="+mn-cs"/>
                <a:hlinkClick r:id="rId4" tooltip="Encryption"/>
              </a:rPr>
              <a:t>encryption</a:t>
            </a:r>
            <a:r>
              <a:rPr lang="en-US" sz="1200" b="0" i="0" kern="1200" dirty="0">
                <a:solidFill>
                  <a:schemeClr val="tx1"/>
                </a:solidFill>
                <a:effectLst/>
                <a:latin typeface="+mn-lt"/>
                <a:ea typeface="+mn-ea"/>
                <a:cs typeface="+mn-cs"/>
              </a:rPr>
              <a:t> technique that cannot be </a:t>
            </a:r>
            <a:r>
              <a:rPr lang="en-US" sz="1200" b="0" i="0" u="none" strike="noStrike" kern="1200" dirty="0">
                <a:solidFill>
                  <a:schemeClr val="tx1"/>
                </a:solidFill>
                <a:effectLst/>
                <a:latin typeface="+mn-lt"/>
                <a:ea typeface="+mn-ea"/>
                <a:cs typeface="+mn-cs"/>
                <a:hlinkClick r:id="rId5" tooltip="Cryptanalysis"/>
              </a:rPr>
              <a:t>cracked</a:t>
            </a:r>
            <a:r>
              <a:rPr lang="en-US" sz="1200" b="0" i="0" kern="1200" dirty="0">
                <a:solidFill>
                  <a:schemeClr val="tx1"/>
                </a:solidFill>
                <a:effectLst/>
                <a:latin typeface="+mn-lt"/>
                <a:ea typeface="+mn-ea"/>
                <a:cs typeface="+mn-cs"/>
              </a:rPr>
              <a:t>, but requires the use of a one-time </a:t>
            </a:r>
            <a:r>
              <a:rPr lang="en-US" sz="1200" b="0" i="0" u="none" strike="noStrike" kern="1200" dirty="0">
                <a:solidFill>
                  <a:schemeClr val="tx1"/>
                </a:solidFill>
                <a:effectLst/>
                <a:latin typeface="+mn-lt"/>
                <a:ea typeface="+mn-ea"/>
                <a:cs typeface="+mn-cs"/>
                <a:hlinkClick r:id="rId6" tooltip="Pre-shared key"/>
              </a:rPr>
              <a:t>pre-shared key</a:t>
            </a:r>
            <a:r>
              <a:rPr lang="en-US" sz="1200" b="0" i="0" kern="1200" dirty="0">
                <a:solidFill>
                  <a:schemeClr val="tx1"/>
                </a:solidFill>
                <a:effectLst/>
                <a:latin typeface="+mn-lt"/>
                <a:ea typeface="+mn-ea"/>
                <a:cs typeface="+mn-cs"/>
              </a:rPr>
              <a:t> the same size as, or longer than, the message being sent.</a:t>
            </a:r>
            <a:endParaRPr lang="en-US" dirty="0"/>
          </a:p>
        </p:txBody>
      </p:sp>
      <p:sp>
        <p:nvSpPr>
          <p:cNvPr id="4" name="Slide Number Placeholder 3"/>
          <p:cNvSpPr>
            <a:spLocks noGrp="1"/>
          </p:cNvSpPr>
          <p:nvPr>
            <p:ph type="sldNum" sz="quarter" idx="5"/>
          </p:nvPr>
        </p:nvSpPr>
        <p:spPr/>
        <p:txBody>
          <a:bodyPr/>
          <a:lstStyle/>
          <a:p>
            <a:fld id="{445D2B9E-62F8-C24B-944C-773E9FB29F83}" type="slidenum">
              <a:rPr lang="en-US" smtClean="0"/>
              <a:t>13</a:t>
            </a:fld>
            <a:endParaRPr lang="en-US"/>
          </a:p>
        </p:txBody>
      </p:sp>
    </p:spTree>
    <p:extLst>
      <p:ext uri="{BB962C8B-B14F-4D97-AF65-F5344CB8AC3E}">
        <p14:creationId xmlns:p14="http://schemas.microsoft.com/office/powerpoint/2010/main" val="4014886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45D2B9E-62F8-C24B-944C-773E9FB29F83}" type="slidenum">
              <a:rPr lang="en-US" smtClean="0"/>
              <a:t>15</a:t>
            </a:fld>
            <a:endParaRPr lang="en-US"/>
          </a:p>
        </p:txBody>
      </p:sp>
    </p:spTree>
    <p:extLst>
      <p:ext uri="{BB962C8B-B14F-4D97-AF65-F5344CB8AC3E}">
        <p14:creationId xmlns:p14="http://schemas.microsoft.com/office/powerpoint/2010/main" val="1002896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9FAC340-0851-4B4F-ABA4-177830D10E92}" type="datetimeFigureOut">
              <a:rPr lang="en-US" smtClean="0"/>
              <a:t>1/24/19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1008072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FAC340-0851-4B4F-ABA4-177830D10E92}" type="datetimeFigureOut">
              <a:rPr lang="en-US" smtClean="0"/>
              <a:t>1/24/19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7170672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FAC340-0851-4B4F-ABA4-177830D10E92}" type="datetimeFigureOut">
              <a:rPr lang="en-US" smtClean="0"/>
              <a:t>1/24/19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70438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FAC340-0851-4B4F-ABA4-177830D10E92}" type="datetimeFigureOut">
              <a:rPr lang="en-US" smtClean="0"/>
              <a:t>1/24/19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1181243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FAC340-0851-4B4F-ABA4-177830D10E92}" type="datetimeFigureOut">
              <a:rPr lang="en-US" smtClean="0"/>
              <a:t>1/24/19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1817209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9FAC340-0851-4B4F-ABA4-177830D10E92}" type="datetimeFigureOut">
              <a:rPr lang="en-US" smtClean="0"/>
              <a:t>1/24/19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325790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FAC340-0851-4B4F-ABA4-177830D10E92}" type="datetimeFigureOut">
              <a:rPr lang="en-US" smtClean="0"/>
              <a:t>1/24/19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1618327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9FAC340-0851-4B4F-ABA4-177830D10E92}" type="datetimeFigureOut">
              <a:rPr lang="en-US" smtClean="0"/>
              <a:t>1/24/19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1346020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FAC340-0851-4B4F-ABA4-177830D10E92}" type="datetimeFigureOut">
              <a:rPr lang="en-US" smtClean="0"/>
              <a:t>1/24/19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979318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9FAC340-0851-4B4F-ABA4-177830D10E92}" type="datetimeFigureOut">
              <a:rPr lang="en-US" smtClean="0"/>
              <a:t>1/24/19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1094686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9FAC340-0851-4B4F-ABA4-177830D10E92}" type="datetimeFigureOut">
              <a:rPr lang="en-US" smtClean="0"/>
              <a:t>1/24/19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A3007C-BAA1-F54E-ACC2-316457F05C64}" type="slidenum">
              <a:rPr lang="en-US" smtClean="0"/>
              <a:t>‹#›</a:t>
            </a:fld>
            <a:endParaRPr lang="en-US"/>
          </a:p>
        </p:txBody>
      </p:sp>
    </p:spTree>
    <p:extLst>
      <p:ext uri="{BB962C8B-B14F-4D97-AF65-F5344CB8AC3E}">
        <p14:creationId xmlns:p14="http://schemas.microsoft.com/office/powerpoint/2010/main" val="906593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FAC340-0851-4B4F-ABA4-177830D10E92}" type="datetimeFigureOut">
              <a:rPr lang="en-US" smtClean="0"/>
              <a:t>1/24/19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A3007C-BAA1-F54E-ACC2-316457F05C64}" type="slidenum">
              <a:rPr lang="en-US" smtClean="0"/>
              <a:t>‹#›</a:t>
            </a:fld>
            <a:endParaRPr lang="en-US"/>
          </a:p>
        </p:txBody>
      </p:sp>
    </p:spTree>
    <p:extLst>
      <p:ext uri="{BB962C8B-B14F-4D97-AF65-F5344CB8AC3E}">
        <p14:creationId xmlns:p14="http://schemas.microsoft.com/office/powerpoint/2010/main" val="8009422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Plaintext"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en.wikipedia.org/wiki/Ciphertext"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cl.cam.ac.uk/~rja14/Papers/SEv2-c05.pdf" TargetMode="External"/><Relationship Id="rId2" Type="http://schemas.openxmlformats.org/officeDocument/2006/relationships/hyperlink" Target="https://www.khanacademy.org/computing/computer-science/cryptography"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Secret Key Cryptography</a:t>
            </a:r>
          </a:p>
        </p:txBody>
      </p:sp>
      <p:sp>
        <p:nvSpPr>
          <p:cNvPr id="3" name="Subtitle 2"/>
          <p:cNvSpPr>
            <a:spLocks noGrp="1"/>
          </p:cNvSpPr>
          <p:nvPr>
            <p:ph type="subTitle" idx="1"/>
          </p:nvPr>
        </p:nvSpPr>
        <p:spPr/>
        <p:txBody>
          <a:bodyPr/>
          <a:lstStyle/>
          <a:p>
            <a:r>
              <a:rPr lang="en-US" dirty="0"/>
              <a:t>Dr. X</a:t>
            </a:r>
          </a:p>
        </p:txBody>
      </p:sp>
      <p:sp>
        <p:nvSpPr>
          <p:cNvPr id="4" name="TextBox 3"/>
          <p:cNvSpPr txBox="1"/>
          <p:nvPr/>
        </p:nvSpPr>
        <p:spPr>
          <a:xfrm>
            <a:off x="4696692" y="6040582"/>
            <a:ext cx="4041556" cy="369332"/>
          </a:xfrm>
          <a:prstGeom prst="rect">
            <a:avLst/>
          </a:prstGeom>
          <a:noFill/>
        </p:spPr>
        <p:txBody>
          <a:bodyPr wrap="none" rtlCol="0">
            <a:spAutoFit/>
          </a:bodyPr>
          <a:lstStyle/>
          <a:p>
            <a:r>
              <a:rPr lang="en-US" dirty="0"/>
              <a:t>Slides adopted by Dr. William </a:t>
            </a:r>
            <a:r>
              <a:rPr lang="en-US" dirty="0" err="1"/>
              <a:t>Enck</a:t>
            </a:r>
            <a:r>
              <a:rPr lang="en-US" dirty="0"/>
              <a:t>, NCSU</a:t>
            </a:r>
          </a:p>
        </p:txBody>
      </p:sp>
    </p:spTree>
    <p:extLst>
      <p:ext uri="{BB962C8B-B14F-4D97-AF65-F5344CB8AC3E}">
        <p14:creationId xmlns:p14="http://schemas.microsoft.com/office/powerpoint/2010/main" val="600312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Old crypto algorithms</a:t>
            </a:r>
          </a:p>
        </p:txBody>
      </p:sp>
      <p:sp>
        <p:nvSpPr>
          <p:cNvPr id="3" name="Content Placeholder 2"/>
          <p:cNvSpPr>
            <a:spLocks noGrp="1"/>
          </p:cNvSpPr>
          <p:nvPr>
            <p:ph idx="1"/>
          </p:nvPr>
        </p:nvSpPr>
        <p:spPr/>
        <p:txBody>
          <a:bodyPr/>
          <a:lstStyle/>
          <a:p>
            <a:r>
              <a:rPr lang="en-US" dirty="0"/>
              <a:t>Caesar Cipher</a:t>
            </a:r>
          </a:p>
          <a:p>
            <a:r>
              <a:rPr lang="en-US" dirty="0"/>
              <a:t>Substitution cipher</a:t>
            </a:r>
          </a:p>
          <a:p>
            <a:r>
              <a:rPr lang="en-US" dirty="0"/>
              <a:t>Polyalphabetic cipher</a:t>
            </a:r>
          </a:p>
          <a:p>
            <a:r>
              <a:rPr lang="en-US" dirty="0"/>
              <a:t>One time pads</a:t>
            </a:r>
          </a:p>
        </p:txBody>
      </p:sp>
      <p:pic>
        <p:nvPicPr>
          <p:cNvPr id="5" name="Picture 4">
            <a:extLst>
              <a:ext uri="{FF2B5EF4-FFF2-40B4-BE49-F238E27FC236}">
                <a16:creationId xmlns:a16="http://schemas.microsoft.com/office/drawing/2014/main" id="{D015E0C2-13FC-084B-ADD8-2D18322B1024}"/>
              </a:ext>
            </a:extLst>
          </p:cNvPr>
          <p:cNvPicPr>
            <a:picLocks noChangeAspect="1"/>
          </p:cNvPicPr>
          <p:nvPr/>
        </p:nvPicPr>
        <p:blipFill>
          <a:blip r:embed="rId3"/>
          <a:stretch>
            <a:fillRect/>
          </a:stretch>
        </p:blipFill>
        <p:spPr>
          <a:xfrm>
            <a:off x="5745521" y="1712657"/>
            <a:ext cx="4889500" cy="3314700"/>
          </a:xfrm>
          <a:prstGeom prst="rect">
            <a:avLst/>
          </a:prstGeom>
        </p:spPr>
      </p:pic>
    </p:spTree>
    <p:extLst>
      <p:ext uri="{BB962C8B-B14F-4D97-AF65-F5344CB8AC3E}">
        <p14:creationId xmlns:p14="http://schemas.microsoft.com/office/powerpoint/2010/main" val="558473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25E8A-7302-574C-A24E-73A489D84322}"/>
              </a:ext>
            </a:extLst>
          </p:cNvPr>
          <p:cNvSpPr>
            <a:spLocks noGrp="1"/>
          </p:cNvSpPr>
          <p:nvPr>
            <p:ph type="title"/>
          </p:nvPr>
        </p:nvSpPr>
        <p:spPr/>
        <p:txBody>
          <a:bodyPr/>
          <a:lstStyle/>
          <a:p>
            <a:r>
              <a:rPr lang="en-US" dirty="0"/>
              <a:t>Substitution</a:t>
            </a:r>
          </a:p>
        </p:txBody>
      </p:sp>
      <p:sp>
        <p:nvSpPr>
          <p:cNvPr id="3" name="Content Placeholder 2">
            <a:extLst>
              <a:ext uri="{FF2B5EF4-FFF2-40B4-BE49-F238E27FC236}">
                <a16:creationId xmlns:a16="http://schemas.microsoft.com/office/drawing/2014/main" id="{8239AD44-E2D1-D844-A1AA-04A4061FAD0C}"/>
              </a:ext>
            </a:extLst>
          </p:cNvPr>
          <p:cNvSpPr>
            <a:spLocks noGrp="1"/>
          </p:cNvSpPr>
          <p:nvPr>
            <p:ph idx="1"/>
          </p:nvPr>
        </p:nvSpPr>
        <p:spPr/>
        <p:txBody>
          <a:bodyPr/>
          <a:lstStyle/>
          <a:p>
            <a:r>
              <a:rPr lang="en-US" i="1" dirty="0">
                <a:hlinkClick r:id="rId3" tooltip="Plaintext"/>
              </a:rPr>
              <a:t>Plaintext</a:t>
            </a:r>
            <a:r>
              <a:rPr lang="en-US" i="1" dirty="0"/>
              <a:t> </a:t>
            </a:r>
            <a:r>
              <a:rPr lang="en-US" i="1" dirty="0" err="1"/>
              <a:t>alphabet:</a:t>
            </a:r>
            <a:r>
              <a:rPr lang="en-US" dirty="0" err="1"/>
              <a:t>ABCDEFGHIJKLMNOPQRSTUVWXYZ</a:t>
            </a:r>
            <a:endParaRPr lang="en-US" dirty="0"/>
          </a:p>
          <a:p>
            <a:r>
              <a:rPr lang="en-US" i="1" dirty="0">
                <a:hlinkClick r:id="rId4" tooltip="Ciphertext"/>
              </a:rPr>
              <a:t>Ciphertext</a:t>
            </a:r>
            <a:r>
              <a:rPr lang="en-US" i="1" dirty="0"/>
              <a:t> </a:t>
            </a:r>
            <a:r>
              <a:rPr lang="en-US" i="1" dirty="0" err="1"/>
              <a:t>alphabet:</a:t>
            </a:r>
            <a:r>
              <a:rPr lang="en-US" dirty="0" err="1"/>
              <a:t>ZEBRASCDFGHIJKLMNOPQTUVWXY</a:t>
            </a:r>
            <a:endParaRPr lang="en-US" dirty="0"/>
          </a:p>
          <a:p>
            <a:r>
              <a:rPr lang="en-US" dirty="0"/>
              <a:t>Encode: kill the queen</a:t>
            </a:r>
          </a:p>
          <a:p>
            <a:r>
              <a:rPr lang="en-US" dirty="0"/>
              <a:t>Decode: </a:t>
            </a:r>
            <a:r>
              <a:rPr lang="en-US" dirty="0" err="1"/>
              <a:t>racalr</a:t>
            </a:r>
            <a:r>
              <a:rPr lang="en-US" dirty="0"/>
              <a:t> </a:t>
            </a:r>
            <a:r>
              <a:rPr lang="en-US" dirty="0" err="1"/>
              <a:t>sfa</a:t>
            </a:r>
            <a:r>
              <a:rPr lang="en-US" dirty="0"/>
              <a:t> </a:t>
            </a:r>
            <a:r>
              <a:rPr lang="en-US" dirty="0" err="1"/>
              <a:t>azqs</a:t>
            </a:r>
            <a:r>
              <a:rPr lang="en-US" dirty="0"/>
              <a:t> </a:t>
            </a:r>
            <a:r>
              <a:rPr lang="en-US" dirty="0" err="1"/>
              <a:t>bzqsja</a:t>
            </a:r>
            <a:endParaRPr lang="en-US" dirty="0"/>
          </a:p>
          <a:p>
            <a:endParaRPr lang="en-US" dirty="0"/>
          </a:p>
        </p:txBody>
      </p:sp>
    </p:spTree>
    <p:extLst>
      <p:ext uri="{BB962C8B-B14F-4D97-AF65-F5344CB8AC3E}">
        <p14:creationId xmlns:p14="http://schemas.microsoft.com/office/powerpoint/2010/main" val="3170543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7A484-6949-5B41-A909-ABCD68435EA9}"/>
              </a:ext>
            </a:extLst>
          </p:cNvPr>
          <p:cNvSpPr>
            <a:spLocks noGrp="1"/>
          </p:cNvSpPr>
          <p:nvPr>
            <p:ph type="title"/>
          </p:nvPr>
        </p:nvSpPr>
        <p:spPr>
          <a:xfrm>
            <a:off x="0" y="379873"/>
            <a:ext cx="10515600" cy="1325563"/>
          </a:xfrm>
        </p:spPr>
        <p:txBody>
          <a:bodyPr/>
          <a:lstStyle/>
          <a:p>
            <a:r>
              <a:rPr lang="en-US" dirty="0" err="1"/>
              <a:t>Vigenere</a:t>
            </a:r>
            <a:endParaRPr lang="en-US" dirty="0"/>
          </a:p>
        </p:txBody>
      </p:sp>
      <p:pic>
        <p:nvPicPr>
          <p:cNvPr id="8" name="Content Placeholder 7">
            <a:extLst>
              <a:ext uri="{FF2B5EF4-FFF2-40B4-BE49-F238E27FC236}">
                <a16:creationId xmlns:a16="http://schemas.microsoft.com/office/drawing/2014/main" id="{76666BC4-E3AB-5244-A8F3-5C6B76DE53CF}"/>
              </a:ext>
            </a:extLst>
          </p:cNvPr>
          <p:cNvPicPr>
            <a:picLocks noGrp="1" noChangeAspect="1"/>
          </p:cNvPicPr>
          <p:nvPr>
            <p:ph idx="1"/>
          </p:nvPr>
        </p:nvPicPr>
        <p:blipFill>
          <a:blip r:embed="rId3"/>
          <a:stretch>
            <a:fillRect/>
          </a:stretch>
        </p:blipFill>
        <p:spPr>
          <a:xfrm>
            <a:off x="2163907" y="0"/>
            <a:ext cx="10028093" cy="6858000"/>
          </a:xfrm>
          <a:prstGeom prst="rect">
            <a:avLst/>
          </a:prstGeom>
        </p:spPr>
      </p:pic>
      <p:cxnSp>
        <p:nvCxnSpPr>
          <p:cNvPr id="11" name="Straight Arrow Connector 10">
            <a:extLst>
              <a:ext uri="{FF2B5EF4-FFF2-40B4-BE49-F238E27FC236}">
                <a16:creationId xmlns:a16="http://schemas.microsoft.com/office/drawing/2014/main" id="{6F23F0AA-2DC4-3C4E-AC7B-3F12C48ED747}"/>
              </a:ext>
            </a:extLst>
          </p:cNvPr>
          <p:cNvCxnSpPr>
            <a:cxnSpLocks/>
          </p:cNvCxnSpPr>
          <p:nvPr/>
        </p:nvCxnSpPr>
        <p:spPr>
          <a:xfrm>
            <a:off x="2669458" y="3038168"/>
            <a:ext cx="6474542"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B737DD5-7E6F-A84E-8D18-B1D923D4A552}"/>
              </a:ext>
            </a:extLst>
          </p:cNvPr>
          <p:cNvCxnSpPr>
            <a:cxnSpLocks/>
          </p:cNvCxnSpPr>
          <p:nvPr/>
        </p:nvCxnSpPr>
        <p:spPr>
          <a:xfrm>
            <a:off x="7521677" y="516194"/>
            <a:ext cx="0" cy="63418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4966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C04C7-5E5C-0342-A82D-64A78BBA3CBD}"/>
              </a:ext>
            </a:extLst>
          </p:cNvPr>
          <p:cNvSpPr>
            <a:spLocks noGrp="1"/>
          </p:cNvSpPr>
          <p:nvPr>
            <p:ph type="title"/>
          </p:nvPr>
        </p:nvSpPr>
        <p:spPr/>
        <p:txBody>
          <a:bodyPr/>
          <a:lstStyle/>
          <a:p>
            <a:r>
              <a:rPr lang="en-US" dirty="0"/>
              <a:t>One time pad</a:t>
            </a:r>
          </a:p>
        </p:txBody>
      </p:sp>
      <p:pic>
        <p:nvPicPr>
          <p:cNvPr id="4" name="Content Placeholder 3">
            <a:extLst>
              <a:ext uri="{FF2B5EF4-FFF2-40B4-BE49-F238E27FC236}">
                <a16:creationId xmlns:a16="http://schemas.microsoft.com/office/drawing/2014/main" id="{7A8F6A98-106B-0249-A0F8-CDA584552E0A}"/>
              </a:ext>
            </a:extLst>
          </p:cNvPr>
          <p:cNvPicPr>
            <a:picLocks noGrp="1" noChangeAspect="1"/>
          </p:cNvPicPr>
          <p:nvPr>
            <p:ph idx="1"/>
          </p:nvPr>
        </p:nvPicPr>
        <p:blipFill>
          <a:blip r:embed="rId3"/>
          <a:stretch>
            <a:fillRect/>
          </a:stretch>
        </p:blipFill>
        <p:spPr>
          <a:xfrm>
            <a:off x="4807974" y="1339892"/>
            <a:ext cx="6715333" cy="5028799"/>
          </a:xfrm>
          <a:prstGeom prst="rect">
            <a:avLst/>
          </a:prstGeom>
        </p:spPr>
      </p:pic>
    </p:spTree>
    <p:extLst>
      <p:ext uri="{BB962C8B-B14F-4D97-AF65-F5344CB8AC3E}">
        <p14:creationId xmlns:p14="http://schemas.microsoft.com/office/powerpoint/2010/main" val="1190199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2A15D-FC8A-474E-B593-867F057804AE}"/>
              </a:ext>
            </a:extLst>
          </p:cNvPr>
          <p:cNvSpPr>
            <a:spLocks noGrp="1"/>
          </p:cNvSpPr>
          <p:nvPr>
            <p:ph type="title"/>
          </p:nvPr>
        </p:nvSpPr>
        <p:spPr/>
        <p:txBody>
          <a:bodyPr/>
          <a:lstStyle/>
          <a:p>
            <a:r>
              <a:rPr lang="en-US" dirty="0"/>
              <a:t>Problems with old algorithms</a:t>
            </a:r>
          </a:p>
        </p:txBody>
      </p:sp>
      <p:sp>
        <p:nvSpPr>
          <p:cNvPr id="3" name="Content Placeholder 2">
            <a:extLst>
              <a:ext uri="{FF2B5EF4-FFF2-40B4-BE49-F238E27FC236}">
                <a16:creationId xmlns:a16="http://schemas.microsoft.com/office/drawing/2014/main" id="{C96ED4E0-ED8F-2B49-AFAF-3DAD37D12D0A}"/>
              </a:ext>
            </a:extLst>
          </p:cNvPr>
          <p:cNvSpPr>
            <a:spLocks noGrp="1"/>
          </p:cNvSpPr>
          <p:nvPr>
            <p:ph idx="1"/>
          </p:nvPr>
        </p:nvSpPr>
        <p:spPr/>
        <p:txBody>
          <a:bodyPr/>
          <a:lstStyle/>
          <a:p>
            <a:r>
              <a:rPr lang="en-US" dirty="0"/>
              <a:t>How can we break </a:t>
            </a:r>
            <a:r>
              <a:rPr lang="en-US" dirty="0" err="1"/>
              <a:t>Vigenere</a:t>
            </a:r>
            <a:r>
              <a:rPr lang="en-US" dirty="0"/>
              <a:t>?</a:t>
            </a:r>
          </a:p>
          <a:p>
            <a:r>
              <a:rPr lang="en-US" dirty="0"/>
              <a:t>One time pad is not “unbreakable”. How can we “break” it?</a:t>
            </a:r>
          </a:p>
        </p:txBody>
      </p:sp>
    </p:spTree>
    <p:extLst>
      <p:ext uri="{BB962C8B-B14F-4D97-AF65-F5344CB8AC3E}">
        <p14:creationId xmlns:p14="http://schemas.microsoft.com/office/powerpoint/2010/main" val="1811380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Modern crypto: two flavors of confidentiality</a:t>
            </a:r>
          </a:p>
        </p:txBody>
      </p:sp>
      <p:sp>
        <p:nvSpPr>
          <p:cNvPr id="3" name="Content Placeholder 2"/>
          <p:cNvSpPr>
            <a:spLocks noGrp="1"/>
          </p:cNvSpPr>
          <p:nvPr>
            <p:ph idx="1"/>
          </p:nvPr>
        </p:nvSpPr>
        <p:spPr/>
        <p:txBody>
          <a:bodyPr>
            <a:normAutofit fontScale="92500" lnSpcReduction="10000"/>
          </a:bodyPr>
          <a:lstStyle/>
          <a:p>
            <a:r>
              <a:rPr lang="en-US" b="1" dirty="0"/>
              <a:t>Unconditional </a:t>
            </a:r>
            <a:r>
              <a:rPr lang="en-US" dirty="0"/>
              <a:t>or </a:t>
            </a:r>
            <a:r>
              <a:rPr lang="en-US" b="1" dirty="0"/>
              <a:t>probabilistic security</a:t>
            </a:r>
            <a:r>
              <a:rPr lang="en-US" dirty="0"/>
              <a:t>: crypto system offers provable guarantees, irrespective of computational abilities of an attacker </a:t>
            </a:r>
          </a:p>
          <a:p>
            <a:pPr lvl="1"/>
            <a:r>
              <a:rPr lang="en-US" dirty="0"/>
              <a:t>given </a:t>
            </a:r>
            <a:r>
              <a:rPr lang="en-US" dirty="0" err="1"/>
              <a:t>ciphertext</a:t>
            </a:r>
            <a:r>
              <a:rPr lang="en-US" dirty="0"/>
              <a:t>, the probabilities that bit </a:t>
            </a:r>
            <a:r>
              <a:rPr lang="en-US" dirty="0" err="1"/>
              <a:t>i</a:t>
            </a:r>
            <a:r>
              <a:rPr lang="en-US" dirty="0"/>
              <a:t> of the plaintext is 0 is p and the probability that it is 1 is (1-p) </a:t>
            </a:r>
          </a:p>
          <a:p>
            <a:pPr lvl="1"/>
            <a:r>
              <a:rPr lang="en-US" dirty="0"/>
              <a:t>e.g., one-time pad  - </a:t>
            </a:r>
            <a:r>
              <a:rPr lang="en-US" dirty="0">
                <a:solidFill>
                  <a:srgbClr val="FF0000"/>
                </a:solidFill>
              </a:rPr>
              <a:t>Why don’t we use one time pad and we use RSA, AES, SHA?</a:t>
            </a:r>
          </a:p>
          <a:p>
            <a:pPr lvl="1"/>
            <a:r>
              <a:rPr lang="en-US" dirty="0"/>
              <a:t>often requires key sizes that are equal to size of plaintext </a:t>
            </a:r>
            <a:endParaRPr lang="en-US" dirty="0">
              <a:effectLst/>
            </a:endParaRPr>
          </a:p>
          <a:p>
            <a:r>
              <a:rPr lang="en-US" b="1" dirty="0"/>
              <a:t>Conditional </a:t>
            </a:r>
            <a:r>
              <a:rPr lang="en-US" dirty="0"/>
              <a:t>or </a:t>
            </a:r>
            <a:r>
              <a:rPr lang="en-US" b="1" dirty="0"/>
              <a:t>computational security</a:t>
            </a:r>
            <a:r>
              <a:rPr lang="en-US" dirty="0"/>
              <a:t>: cryptosystem is secure assuming a computationally bounded adversary, or under certain hardness assumptions (e.g., P&lt;&gt;NP) </a:t>
            </a:r>
            <a:endParaRPr lang="en-US" dirty="0">
              <a:effectLst/>
            </a:endParaRPr>
          </a:p>
          <a:p>
            <a:pPr lvl="1"/>
            <a:r>
              <a:rPr lang="en-US" dirty="0"/>
              <a:t>e.g., DES, 3DES, AES, RSA, DSA, ECC, DH, MD5, SHA </a:t>
            </a:r>
          </a:p>
          <a:p>
            <a:pPr lvl="1"/>
            <a:r>
              <a:rPr lang="en-US" dirty="0"/>
              <a:t>Key sizes are much smaller (~128 bits)</a:t>
            </a:r>
          </a:p>
          <a:p>
            <a:pPr lvl="1"/>
            <a:r>
              <a:rPr lang="en-US" dirty="0"/>
              <a:t>Almost all deployed modern cryptosystems are conditionally secure </a:t>
            </a:r>
            <a:endParaRPr lang="en-US" dirty="0">
              <a:effectLst/>
            </a:endParaRPr>
          </a:p>
          <a:p>
            <a:endParaRPr lang="en-US" dirty="0"/>
          </a:p>
        </p:txBody>
      </p:sp>
    </p:spTree>
    <p:extLst>
      <p:ext uri="{BB962C8B-B14F-4D97-AF65-F5344CB8AC3E}">
        <p14:creationId xmlns:p14="http://schemas.microsoft.com/office/powerpoint/2010/main" val="1271795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Cryptanalysis</a:t>
            </a:r>
          </a:p>
        </p:txBody>
      </p:sp>
      <p:sp>
        <p:nvSpPr>
          <p:cNvPr id="3" name="Content Placeholder 2"/>
          <p:cNvSpPr>
            <a:spLocks noGrp="1"/>
          </p:cNvSpPr>
          <p:nvPr>
            <p:ph idx="1"/>
          </p:nvPr>
        </p:nvSpPr>
        <p:spPr/>
        <p:txBody>
          <a:bodyPr/>
          <a:lstStyle/>
          <a:p>
            <a:r>
              <a:rPr lang="en-US" dirty="0"/>
              <a:t>Goal: learn the key </a:t>
            </a:r>
          </a:p>
          <a:p>
            <a:r>
              <a:rPr lang="en-US" dirty="0"/>
              <a:t>Classifications: </a:t>
            </a:r>
          </a:p>
          <a:p>
            <a:pPr lvl="1"/>
            <a:r>
              <a:rPr lang="en-US" b="1" dirty="0" err="1"/>
              <a:t>ciphertext</a:t>
            </a:r>
            <a:r>
              <a:rPr lang="en-US" b="1" dirty="0"/>
              <a:t>-only </a:t>
            </a:r>
            <a:r>
              <a:rPr lang="en-US" dirty="0"/>
              <a:t>attack: Eve has access only to </a:t>
            </a:r>
            <a:r>
              <a:rPr lang="en-US" dirty="0" err="1"/>
              <a:t>ciphertext</a:t>
            </a:r>
            <a:r>
              <a:rPr lang="en-US" dirty="0"/>
              <a:t> </a:t>
            </a:r>
          </a:p>
          <a:p>
            <a:pPr lvl="1"/>
            <a:r>
              <a:rPr lang="en-US" b="1" dirty="0"/>
              <a:t>known-plaintext </a:t>
            </a:r>
            <a:r>
              <a:rPr lang="en-US" dirty="0"/>
              <a:t>attack: Eve has access to plaintext and corresponding </a:t>
            </a:r>
            <a:r>
              <a:rPr lang="en-US" dirty="0" err="1"/>
              <a:t>ciphertext</a:t>
            </a:r>
            <a:r>
              <a:rPr lang="en-US" dirty="0"/>
              <a:t> </a:t>
            </a:r>
          </a:p>
          <a:p>
            <a:pPr lvl="1"/>
            <a:r>
              <a:rPr lang="en-US" b="1" dirty="0"/>
              <a:t>chosen-plaintext </a:t>
            </a:r>
            <a:r>
              <a:rPr lang="en-US" dirty="0"/>
              <a:t>attack: Eve can choose plaintext and learn </a:t>
            </a:r>
            <a:r>
              <a:rPr lang="en-US" dirty="0" err="1"/>
              <a:t>ciphertext</a:t>
            </a:r>
            <a:r>
              <a:rPr lang="en-US" dirty="0"/>
              <a:t> </a:t>
            </a:r>
          </a:p>
          <a:p>
            <a:pPr lvl="1"/>
            <a:r>
              <a:rPr lang="en-US" b="1" dirty="0"/>
              <a:t>chosen-</a:t>
            </a:r>
            <a:r>
              <a:rPr lang="en-US" b="1" dirty="0" err="1"/>
              <a:t>ciphertext</a:t>
            </a:r>
            <a:r>
              <a:rPr lang="en-US" b="1" dirty="0"/>
              <a:t> </a:t>
            </a:r>
            <a:r>
              <a:rPr lang="en-US" dirty="0"/>
              <a:t>attack: Eve can choose </a:t>
            </a:r>
            <a:r>
              <a:rPr lang="en-US" dirty="0" err="1"/>
              <a:t>ciphertext</a:t>
            </a:r>
            <a:r>
              <a:rPr lang="en-US" dirty="0"/>
              <a:t> and learn plaintext </a:t>
            </a:r>
            <a:endParaRPr lang="en-US" dirty="0">
              <a:effectLst/>
            </a:endParaRPr>
          </a:p>
          <a:p>
            <a:endParaRPr lang="en-US" dirty="0"/>
          </a:p>
        </p:txBody>
      </p:sp>
    </p:spTree>
    <p:extLst>
      <p:ext uri="{BB962C8B-B14F-4D97-AF65-F5344CB8AC3E}">
        <p14:creationId xmlns:p14="http://schemas.microsoft.com/office/powerpoint/2010/main" val="2146620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Sources</a:t>
            </a:r>
          </a:p>
        </p:txBody>
      </p:sp>
      <p:sp>
        <p:nvSpPr>
          <p:cNvPr id="3" name="Content Placeholder 2"/>
          <p:cNvSpPr>
            <a:spLocks noGrp="1"/>
          </p:cNvSpPr>
          <p:nvPr>
            <p:ph idx="1"/>
          </p:nvPr>
        </p:nvSpPr>
        <p:spPr/>
        <p:txBody>
          <a:bodyPr/>
          <a:lstStyle/>
          <a:p>
            <a:r>
              <a:rPr lang="en-US" dirty="0"/>
              <a:t>Strongly recommended: Khan Academy “Journey into Cryptography” </a:t>
            </a:r>
            <a:r>
              <a:rPr lang="en-US" dirty="0">
                <a:hlinkClick r:id="rId2"/>
              </a:rPr>
              <a:t>https://www.khanacademy.org/computing/computer-science/cryptography</a:t>
            </a:r>
            <a:r>
              <a:rPr lang="en-US" dirty="0"/>
              <a:t> </a:t>
            </a:r>
          </a:p>
          <a:p>
            <a:r>
              <a:rPr lang="en-US" dirty="0"/>
              <a:t>Strongly recommended: Good additional reading from free electronic book ”Security Engineering”, by Ross Anderson </a:t>
            </a:r>
            <a:r>
              <a:rPr lang="en-US" dirty="0">
                <a:hlinkClick r:id="rId3"/>
              </a:rPr>
              <a:t>http://www.cl.cam.ac.uk/~rja14/Papers/SEv2-c05.pdf</a:t>
            </a:r>
            <a:r>
              <a:rPr lang="en-US" dirty="0"/>
              <a:t> </a:t>
            </a:r>
          </a:p>
        </p:txBody>
      </p:sp>
    </p:spTree>
    <p:extLst>
      <p:ext uri="{BB962C8B-B14F-4D97-AF65-F5344CB8AC3E}">
        <p14:creationId xmlns:p14="http://schemas.microsoft.com/office/powerpoint/2010/main" val="1617427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is crypto useful?</a:t>
            </a:r>
          </a:p>
        </p:txBody>
      </p:sp>
      <p:sp>
        <p:nvSpPr>
          <p:cNvPr id="3" name="Content Placeholder 2"/>
          <p:cNvSpPr>
            <a:spLocks noGrp="1"/>
          </p:cNvSpPr>
          <p:nvPr>
            <p:ph idx="1"/>
          </p:nvPr>
        </p:nvSpPr>
        <p:spPr/>
        <p:txBody>
          <a:bodyPr>
            <a:normAutofit/>
          </a:bodyPr>
          <a:lstStyle/>
          <a:p>
            <a:r>
              <a:rPr lang="en-US" dirty="0"/>
              <a:t>Networks designed for data transport, not for data confidentiality or privacy </a:t>
            </a:r>
            <a:endParaRPr lang="en-US" dirty="0">
              <a:effectLst/>
            </a:endParaRPr>
          </a:p>
          <a:p>
            <a:r>
              <a:rPr lang="en-US" dirty="0"/>
              <a:t>Internet eavesdropping is (relatively) easy </a:t>
            </a:r>
          </a:p>
          <a:p>
            <a:r>
              <a:rPr lang="en-US" dirty="0"/>
              <a:t>Crypto enables: </a:t>
            </a:r>
          </a:p>
          <a:p>
            <a:pPr lvl="1"/>
            <a:r>
              <a:rPr lang="en-US" dirty="0"/>
              <a:t>e-commerce and e-banking </a:t>
            </a:r>
          </a:p>
          <a:p>
            <a:pPr lvl="1"/>
            <a:r>
              <a:rPr lang="en-US" dirty="0"/>
              <a:t>confidential messaging</a:t>
            </a:r>
          </a:p>
          <a:p>
            <a:pPr lvl="1"/>
            <a:r>
              <a:rPr lang="en-US" dirty="0"/>
              <a:t>digital identities</a:t>
            </a:r>
          </a:p>
          <a:p>
            <a:pPr lvl="1"/>
            <a:r>
              <a:rPr lang="en-US" dirty="0"/>
              <a:t>protection of personal data </a:t>
            </a:r>
          </a:p>
          <a:p>
            <a:pPr lvl="1"/>
            <a:r>
              <a:rPr lang="en-US" dirty="0"/>
              <a:t>electronic voting </a:t>
            </a:r>
          </a:p>
          <a:p>
            <a:pPr lvl="1"/>
            <a:r>
              <a:rPr lang="en-US" dirty="0"/>
              <a:t>anonymity </a:t>
            </a:r>
            <a:endParaRPr lang="en-US" dirty="0">
              <a:effectLst/>
            </a:endParaRPr>
          </a:p>
          <a:p>
            <a:endParaRPr lang="en-US" dirty="0"/>
          </a:p>
        </p:txBody>
      </p:sp>
    </p:spTree>
    <p:extLst>
      <p:ext uri="{BB962C8B-B14F-4D97-AF65-F5344CB8AC3E}">
        <p14:creationId xmlns:p14="http://schemas.microsoft.com/office/powerpoint/2010/main" val="18954137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Cryptographic History</a:t>
            </a:r>
          </a:p>
        </p:txBody>
      </p:sp>
      <p:sp>
        <p:nvSpPr>
          <p:cNvPr id="3" name="Content Placeholder 2"/>
          <p:cNvSpPr>
            <a:spLocks noGrp="1"/>
          </p:cNvSpPr>
          <p:nvPr>
            <p:ph idx="1"/>
          </p:nvPr>
        </p:nvSpPr>
        <p:spPr/>
        <p:txBody>
          <a:bodyPr/>
          <a:lstStyle/>
          <a:p>
            <a:r>
              <a:rPr lang="en-US" dirty="0"/>
              <a:t>hide secrets from your enemy </a:t>
            </a:r>
          </a:p>
          <a:p>
            <a:r>
              <a:rPr lang="en-US" dirty="0"/>
              <a:t>~4000 year old discipline </a:t>
            </a:r>
          </a:p>
          <a:p>
            <a:pPr lvl="1"/>
            <a:r>
              <a:rPr lang="en-US" dirty="0"/>
              <a:t>Egyptians’ use of non-standard hieroglyphics </a:t>
            </a:r>
          </a:p>
          <a:p>
            <a:pPr lvl="1"/>
            <a:r>
              <a:rPr lang="en-US" dirty="0"/>
              <a:t>Spartans used </a:t>
            </a:r>
            <a:r>
              <a:rPr lang="en-US" i="1" dirty="0" err="1"/>
              <a:t>scytale</a:t>
            </a:r>
            <a:r>
              <a:rPr lang="en-US" i="1" dirty="0"/>
              <a:t> </a:t>
            </a:r>
            <a:r>
              <a:rPr lang="en-US" dirty="0"/>
              <a:t>to perform </a:t>
            </a:r>
            <a:br>
              <a:rPr lang="en-US" dirty="0"/>
            </a:br>
            <a:r>
              <a:rPr lang="en-US" dirty="0"/>
              <a:t>transposition cipher </a:t>
            </a:r>
          </a:p>
          <a:p>
            <a:pPr lvl="1"/>
            <a:r>
              <a:rPr lang="en-US" dirty="0"/>
              <a:t>Italian Leon Battista </a:t>
            </a:r>
            <a:r>
              <a:rPr lang="en-US" dirty="0" err="1"/>
              <a:t>Alberti</a:t>
            </a:r>
            <a:r>
              <a:rPr lang="en-US" dirty="0"/>
              <a:t> </a:t>
            </a:r>
            <a:br>
              <a:rPr lang="en-US" dirty="0"/>
            </a:br>
            <a:r>
              <a:rPr lang="en-US" dirty="0"/>
              <a:t>(“father of western cryptography”) </a:t>
            </a:r>
            <a:br>
              <a:rPr lang="en-US" dirty="0"/>
            </a:br>
            <a:r>
              <a:rPr lang="en-US" dirty="0"/>
              <a:t>invents polyalphabetic ciphers in 1466 </a:t>
            </a:r>
            <a:endParaRPr lang="en-US" dirty="0">
              <a:effectLst/>
            </a:endParaRPr>
          </a:p>
          <a:p>
            <a:endParaRPr lang="en-US" dirty="0"/>
          </a:p>
        </p:txBody>
      </p:sp>
      <p:pic>
        <p:nvPicPr>
          <p:cNvPr id="4" name="Picture 3"/>
          <p:cNvPicPr>
            <a:picLocks noChangeAspect="1"/>
          </p:cNvPicPr>
          <p:nvPr/>
        </p:nvPicPr>
        <p:blipFill>
          <a:blip r:embed="rId2"/>
          <a:stretch>
            <a:fillRect/>
          </a:stretch>
        </p:blipFill>
        <p:spPr>
          <a:xfrm>
            <a:off x="7135827" y="0"/>
            <a:ext cx="4217973" cy="6858000"/>
          </a:xfrm>
          <a:prstGeom prst="rect">
            <a:avLst/>
          </a:prstGeom>
        </p:spPr>
      </p:pic>
    </p:spTree>
    <p:extLst>
      <p:ext uri="{BB962C8B-B14F-4D97-AF65-F5344CB8AC3E}">
        <p14:creationId xmlns:p14="http://schemas.microsoft.com/office/powerpoint/2010/main" val="1594643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Enigma</a:t>
            </a:r>
          </a:p>
        </p:txBody>
      </p:sp>
      <p:sp>
        <p:nvSpPr>
          <p:cNvPr id="3" name="Content Placeholder 2"/>
          <p:cNvSpPr>
            <a:spLocks noGrp="1"/>
          </p:cNvSpPr>
          <p:nvPr>
            <p:ph idx="1"/>
          </p:nvPr>
        </p:nvSpPr>
        <p:spPr/>
        <p:txBody>
          <a:bodyPr/>
          <a:lstStyle/>
          <a:p>
            <a:r>
              <a:rPr lang="en-US" dirty="0"/>
              <a:t>German WWII encryption device </a:t>
            </a:r>
            <a:endParaRPr lang="en-US" dirty="0">
              <a:effectLst/>
            </a:endParaRPr>
          </a:p>
          <a:p>
            <a:r>
              <a:rPr lang="en-US" dirty="0"/>
              <a:t>Used polyalphabetic substitution cipher </a:t>
            </a:r>
            <a:endParaRPr lang="en-US" dirty="0">
              <a:effectLst/>
            </a:endParaRPr>
          </a:p>
          <a:p>
            <a:r>
              <a:rPr lang="en-US" dirty="0"/>
              <a:t>Broken by Allied forces </a:t>
            </a:r>
            <a:endParaRPr lang="en-US" dirty="0">
              <a:effectLst/>
            </a:endParaRPr>
          </a:p>
          <a:p>
            <a:r>
              <a:rPr lang="en-US" dirty="0"/>
              <a:t>Intelligence called Ultra </a:t>
            </a:r>
            <a:endParaRPr lang="en-US" dirty="0">
              <a:effectLst/>
            </a:endParaRPr>
          </a:p>
          <a:p>
            <a:r>
              <a:rPr lang="en-US" dirty="0"/>
              <a:t>Codebreaking at Bletchley Park </a:t>
            </a:r>
            <a:endParaRPr lang="en-US" dirty="0">
              <a:effectLst/>
            </a:endParaRPr>
          </a:p>
          <a:p>
            <a:r>
              <a:rPr lang="en-US" dirty="0"/>
              <a:t>See original at the International Spy </a:t>
            </a:r>
            <a:br>
              <a:rPr lang="en-US" dirty="0"/>
            </a:br>
            <a:r>
              <a:rPr lang="en-US" dirty="0"/>
              <a:t>Museum </a:t>
            </a:r>
          </a:p>
        </p:txBody>
      </p:sp>
      <p:pic>
        <p:nvPicPr>
          <p:cNvPr id="4" name="Picture 3"/>
          <p:cNvPicPr>
            <a:picLocks noChangeAspect="1"/>
          </p:cNvPicPr>
          <p:nvPr/>
        </p:nvPicPr>
        <p:blipFill>
          <a:blip r:embed="rId2"/>
          <a:stretch>
            <a:fillRect/>
          </a:stretch>
        </p:blipFill>
        <p:spPr>
          <a:xfrm>
            <a:off x="7058542" y="0"/>
            <a:ext cx="5091893" cy="6858000"/>
          </a:xfrm>
          <a:prstGeom prst="rect">
            <a:avLst/>
          </a:prstGeom>
        </p:spPr>
      </p:pic>
    </p:spTree>
    <p:extLst>
      <p:ext uri="{BB962C8B-B14F-4D97-AF65-F5344CB8AC3E}">
        <p14:creationId xmlns:p14="http://schemas.microsoft.com/office/powerpoint/2010/main" val="872761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lstStyle/>
          <a:p>
            <a:r>
              <a:rPr lang="en-US" b="1" dirty="0"/>
              <a:t>cryptosystem</a:t>
            </a:r>
            <a:r>
              <a:rPr lang="en-US" dirty="0"/>
              <a:t>: method of disguising (encrypting) plaintext messages so that only select parties can decipher (decrypt) the </a:t>
            </a:r>
            <a:r>
              <a:rPr lang="en-US" dirty="0" err="1"/>
              <a:t>ciphertext</a:t>
            </a:r>
            <a:r>
              <a:rPr lang="en-US" dirty="0"/>
              <a:t> </a:t>
            </a:r>
            <a:endParaRPr lang="en-US" dirty="0">
              <a:effectLst/>
            </a:endParaRPr>
          </a:p>
          <a:p>
            <a:r>
              <a:rPr lang="en-US" b="1" dirty="0"/>
              <a:t>cryptography</a:t>
            </a:r>
            <a:r>
              <a:rPr lang="en-US" dirty="0"/>
              <a:t>: the art/science of developing and using cryptosystems </a:t>
            </a:r>
            <a:endParaRPr lang="en-US" dirty="0">
              <a:effectLst/>
            </a:endParaRPr>
          </a:p>
          <a:p>
            <a:r>
              <a:rPr lang="en-US" b="1" dirty="0"/>
              <a:t>cryptanalysis</a:t>
            </a:r>
            <a:r>
              <a:rPr lang="en-US" dirty="0"/>
              <a:t>: the art/science of breaking cryptosystems </a:t>
            </a:r>
            <a:endParaRPr lang="en-US" dirty="0">
              <a:effectLst/>
            </a:endParaRPr>
          </a:p>
          <a:p>
            <a:r>
              <a:rPr lang="en-US" b="1" dirty="0"/>
              <a:t>cryptology</a:t>
            </a:r>
            <a:r>
              <a:rPr lang="en-US" dirty="0"/>
              <a:t>: the combined study of cryptography and cryptanalysis </a:t>
            </a:r>
            <a:endParaRPr lang="en-US" dirty="0">
              <a:effectLst/>
            </a:endParaRPr>
          </a:p>
          <a:p>
            <a:endParaRPr lang="en-US" dirty="0"/>
          </a:p>
        </p:txBody>
      </p:sp>
    </p:spTree>
    <p:extLst>
      <p:ext uri="{BB962C8B-B14F-4D97-AF65-F5344CB8AC3E}">
        <p14:creationId xmlns:p14="http://schemas.microsoft.com/office/powerpoint/2010/main" val="1930715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can crypto do?</a:t>
            </a:r>
          </a:p>
        </p:txBody>
      </p:sp>
      <p:sp>
        <p:nvSpPr>
          <p:cNvPr id="3" name="Content Placeholder 2"/>
          <p:cNvSpPr>
            <a:spLocks noGrp="1"/>
          </p:cNvSpPr>
          <p:nvPr>
            <p:ph idx="1"/>
          </p:nvPr>
        </p:nvSpPr>
        <p:spPr/>
        <p:txBody>
          <a:bodyPr>
            <a:normAutofit/>
          </a:bodyPr>
          <a:lstStyle/>
          <a:p>
            <a:r>
              <a:rPr lang="en-US" b="1" dirty="0"/>
              <a:t>Confidentiality</a:t>
            </a:r>
          </a:p>
          <a:p>
            <a:pPr lvl="1"/>
            <a:r>
              <a:rPr lang="en-US" dirty="0"/>
              <a:t>Keep data and communication secret </a:t>
            </a:r>
          </a:p>
          <a:p>
            <a:pPr lvl="1"/>
            <a:r>
              <a:rPr lang="en-US" dirty="0"/>
              <a:t>Encryption / decryption </a:t>
            </a:r>
            <a:endParaRPr lang="en-US" dirty="0">
              <a:effectLst/>
            </a:endParaRPr>
          </a:p>
          <a:p>
            <a:r>
              <a:rPr lang="en-US" b="1" dirty="0"/>
              <a:t>Integrity</a:t>
            </a:r>
          </a:p>
          <a:p>
            <a:pPr lvl="1"/>
            <a:r>
              <a:rPr lang="en-US" dirty="0"/>
              <a:t>Protect reliability of data against tampering</a:t>
            </a:r>
          </a:p>
          <a:p>
            <a:pPr lvl="1"/>
            <a:r>
              <a:rPr lang="en-US" dirty="0"/>
              <a:t>“Was this the original message that was sent?” </a:t>
            </a:r>
            <a:endParaRPr lang="en-US" dirty="0">
              <a:effectLst/>
            </a:endParaRPr>
          </a:p>
          <a:p>
            <a:r>
              <a:rPr lang="en-US" b="1" dirty="0"/>
              <a:t>Authenticity</a:t>
            </a:r>
          </a:p>
          <a:p>
            <a:pPr lvl="1"/>
            <a:r>
              <a:rPr lang="en-US" dirty="0"/>
              <a:t>Provide evidence that data/messages are from their purported originators</a:t>
            </a:r>
          </a:p>
          <a:p>
            <a:pPr lvl="1"/>
            <a:r>
              <a:rPr lang="en-US" dirty="0"/>
              <a:t>“Did Alice really send this message?” </a:t>
            </a:r>
            <a:endParaRPr lang="en-US" dirty="0">
              <a:effectLst/>
            </a:endParaRPr>
          </a:p>
          <a:p>
            <a:endParaRPr lang="en-US" dirty="0"/>
          </a:p>
        </p:txBody>
      </p:sp>
    </p:spTree>
    <p:extLst>
      <p:ext uri="{BB962C8B-B14F-4D97-AF65-F5344CB8AC3E}">
        <p14:creationId xmlns:p14="http://schemas.microsoft.com/office/powerpoint/2010/main" val="102680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4BB50C-6525-4747-8BC8-8476EE0A8BA8}"/>
              </a:ext>
            </a:extLst>
          </p:cNvPr>
          <p:cNvSpPr>
            <a:spLocks noGrp="1"/>
          </p:cNvSpPr>
          <p:nvPr>
            <p:ph type="title"/>
          </p:nvPr>
        </p:nvSpPr>
        <p:spPr/>
        <p:txBody>
          <a:bodyPr/>
          <a:lstStyle/>
          <a:p>
            <a:r>
              <a:rPr lang="en-US" dirty="0"/>
              <a:t>Cryptography == Security</a:t>
            </a:r>
          </a:p>
        </p:txBody>
      </p:sp>
      <p:sp>
        <p:nvSpPr>
          <p:cNvPr id="5" name="Text Placeholder 4">
            <a:extLst>
              <a:ext uri="{FF2B5EF4-FFF2-40B4-BE49-F238E27FC236}">
                <a16:creationId xmlns:a16="http://schemas.microsoft.com/office/drawing/2014/main" id="{FFC0BE39-9E64-EB4C-9802-7386BACEC274}"/>
              </a:ext>
            </a:extLst>
          </p:cNvPr>
          <p:cNvSpPr>
            <a:spLocks noGrp="1"/>
          </p:cNvSpPr>
          <p:nvPr>
            <p:ph type="body" idx="1"/>
          </p:nvPr>
        </p:nvSpPr>
        <p:spPr/>
        <p:txBody>
          <a:bodyPr/>
          <a:lstStyle/>
          <a:p>
            <a:r>
              <a:rPr lang="en-US" dirty="0"/>
              <a:t>Is this correct?</a:t>
            </a:r>
          </a:p>
        </p:txBody>
      </p:sp>
    </p:spTree>
    <p:extLst>
      <p:ext uri="{BB962C8B-B14F-4D97-AF65-F5344CB8AC3E}">
        <p14:creationId xmlns:p14="http://schemas.microsoft.com/office/powerpoint/2010/main" val="2445342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Cryptography &lt; security</a:t>
            </a:r>
          </a:p>
        </p:txBody>
      </p:sp>
      <p:sp>
        <p:nvSpPr>
          <p:cNvPr id="3" name="Content Placeholder 2"/>
          <p:cNvSpPr>
            <a:spLocks noGrp="1"/>
          </p:cNvSpPr>
          <p:nvPr>
            <p:ph idx="1"/>
          </p:nvPr>
        </p:nvSpPr>
        <p:spPr/>
        <p:txBody>
          <a:bodyPr>
            <a:normAutofit lnSpcReduction="10000"/>
          </a:bodyPr>
          <a:lstStyle/>
          <a:p>
            <a:r>
              <a:rPr lang="en-US" dirty="0"/>
              <a:t>Cryptography isn't the solution to security </a:t>
            </a:r>
            <a:endParaRPr lang="en-US" dirty="0">
              <a:effectLst/>
            </a:endParaRPr>
          </a:p>
          <a:p>
            <a:pPr lvl="1"/>
            <a:r>
              <a:rPr lang="en-US" dirty="0"/>
              <a:t>Buffer overflows, worms, viruses, </a:t>
            </a:r>
            <a:r>
              <a:rPr lang="en-US" dirty="0" err="1"/>
              <a:t>trojan</a:t>
            </a:r>
            <a:r>
              <a:rPr lang="en-US" dirty="0"/>
              <a:t> horses, SQL injection attacks, cross-site scripting, bad programming practices, etc. </a:t>
            </a:r>
            <a:endParaRPr lang="en-US" dirty="0">
              <a:effectLst/>
            </a:endParaRPr>
          </a:p>
          <a:p>
            <a:r>
              <a:rPr lang="en-US" dirty="0"/>
              <a:t>It's a tool, not a solution</a:t>
            </a:r>
          </a:p>
          <a:p>
            <a:r>
              <a:rPr lang="en-US" dirty="0"/>
              <a:t>Even when used, difficult to get right </a:t>
            </a:r>
          </a:p>
          <a:p>
            <a:pPr lvl="1"/>
            <a:r>
              <a:rPr lang="en-US" dirty="0"/>
              <a:t>Choice of encryption algorithms </a:t>
            </a:r>
          </a:p>
          <a:p>
            <a:pPr lvl="1"/>
            <a:r>
              <a:rPr lang="en-US" dirty="0"/>
              <a:t>Choice of parameters</a:t>
            </a:r>
          </a:p>
          <a:p>
            <a:pPr lvl="1"/>
            <a:r>
              <a:rPr lang="en-US" dirty="0"/>
              <a:t>Implementation</a:t>
            </a:r>
          </a:p>
          <a:p>
            <a:r>
              <a:rPr lang="en-US" dirty="0"/>
              <a:t>Hard to detect errors </a:t>
            </a:r>
          </a:p>
          <a:p>
            <a:pPr lvl="1"/>
            <a:r>
              <a:rPr lang="en-US" dirty="0"/>
              <a:t>Even when crypto fails, the program may still work </a:t>
            </a:r>
          </a:p>
          <a:p>
            <a:pPr lvl="1"/>
            <a:r>
              <a:rPr lang="en-US" dirty="0"/>
              <a:t>May not learn about crypto problems until after they've been exploited </a:t>
            </a:r>
            <a:endParaRPr lang="en-US" dirty="0">
              <a:effectLst/>
            </a:endParaRPr>
          </a:p>
          <a:p>
            <a:endParaRPr lang="en-US" dirty="0"/>
          </a:p>
        </p:txBody>
      </p:sp>
    </p:spTree>
    <p:extLst>
      <p:ext uri="{BB962C8B-B14F-4D97-AF65-F5344CB8AC3E}">
        <p14:creationId xmlns:p14="http://schemas.microsoft.com/office/powerpoint/2010/main" val="579111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Crypto is really, really, really, really, really hard</a:t>
            </a:r>
          </a:p>
        </p:txBody>
      </p:sp>
      <p:sp>
        <p:nvSpPr>
          <p:cNvPr id="3" name="Content Placeholder 2"/>
          <p:cNvSpPr>
            <a:spLocks noGrp="1"/>
          </p:cNvSpPr>
          <p:nvPr>
            <p:ph idx="1"/>
          </p:nvPr>
        </p:nvSpPr>
        <p:spPr/>
        <p:txBody>
          <a:bodyPr>
            <a:normAutofit fontScale="92500" lnSpcReduction="20000"/>
          </a:bodyPr>
          <a:lstStyle/>
          <a:p>
            <a:r>
              <a:rPr lang="en-US" dirty="0"/>
              <a:t>Task: develop a cryptosystem that is secure against all conceivable (and inconceivable) attacks, and will be for the foreseeable future </a:t>
            </a:r>
            <a:endParaRPr lang="en-US" dirty="0">
              <a:effectLst/>
            </a:endParaRPr>
          </a:p>
          <a:p>
            <a:r>
              <a:rPr lang="en-US" dirty="0"/>
              <a:t>If you are inventing your own crypto, you’re doing it wrong </a:t>
            </a:r>
            <a:endParaRPr lang="en-US" dirty="0">
              <a:effectLst/>
            </a:endParaRPr>
          </a:p>
          <a:p>
            <a:r>
              <a:rPr lang="en-US" dirty="0"/>
              <a:t>Common security idiom: “no one ever got fired for using AES”*</a:t>
            </a:r>
            <a:endParaRPr lang="en-US" dirty="0">
              <a:effectLst/>
            </a:endParaRPr>
          </a:p>
          <a:p>
            <a:endParaRPr lang="en-US" dirty="0"/>
          </a:p>
          <a:p>
            <a:endParaRPr lang="en-US" dirty="0"/>
          </a:p>
          <a:p>
            <a:endParaRPr lang="en-US" dirty="0"/>
          </a:p>
          <a:p>
            <a:endParaRPr lang="en-US" dirty="0"/>
          </a:p>
          <a:p>
            <a:pPr marL="0" indent="0">
              <a:buNone/>
            </a:pPr>
            <a:r>
              <a:rPr lang="en-US" sz="2600" dirty="0"/>
              <a:t>*Security Now, Episode 645: </a:t>
            </a:r>
            <a:r>
              <a:rPr lang="en-US" sz="2600" i="1" dirty="0"/>
              <a:t>How NOT to (ever) learn the lesson</a:t>
            </a:r>
            <a:r>
              <a:rPr lang="en-US" sz="2600" dirty="0"/>
              <a:t>: Announce yet another Wi-Fi specification developed in secret: Wi-Fi Alliance® introduces security enhancements</a:t>
            </a:r>
          </a:p>
        </p:txBody>
      </p:sp>
    </p:spTree>
    <p:extLst>
      <p:ext uri="{BB962C8B-B14F-4D97-AF65-F5344CB8AC3E}">
        <p14:creationId xmlns:p14="http://schemas.microsoft.com/office/powerpoint/2010/main" val="1592775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6774</TotalTime>
  <Words>996</Words>
  <Application>Microsoft Macintosh PowerPoint</Application>
  <PresentationFormat>Widescreen</PresentationFormat>
  <Paragraphs>115</Paragraphs>
  <Slides>17</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Secret Key Cryptography</vt:lpstr>
      <vt:lpstr>Why is crypto useful?</vt:lpstr>
      <vt:lpstr>Cryptographic History</vt:lpstr>
      <vt:lpstr>Enigma</vt:lpstr>
      <vt:lpstr>Terminology</vt:lpstr>
      <vt:lpstr>What can crypto do?</vt:lpstr>
      <vt:lpstr>Cryptography == Security</vt:lpstr>
      <vt:lpstr>Cryptography &lt; security</vt:lpstr>
      <vt:lpstr>Crypto is really, really, really, really, really hard</vt:lpstr>
      <vt:lpstr>Old crypto algorithms</vt:lpstr>
      <vt:lpstr>Substitution</vt:lpstr>
      <vt:lpstr>Vigenere</vt:lpstr>
      <vt:lpstr>One time pad</vt:lpstr>
      <vt:lpstr>Problems with old algorithms</vt:lpstr>
      <vt:lpstr>Modern crypto: two flavors of confidentiality</vt:lpstr>
      <vt:lpstr>Cryptanalysis</vt:lpstr>
      <vt:lpstr>Sources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Secret Key Cryptography</dc:title>
  <dc:creator>Xenia Mountrouidou</dc:creator>
  <cp:lastModifiedBy>Xenia Mountrouidou</cp:lastModifiedBy>
  <cp:revision>25</cp:revision>
  <dcterms:created xsi:type="dcterms:W3CDTF">2017-03-27T00:38:25Z</dcterms:created>
  <dcterms:modified xsi:type="dcterms:W3CDTF">2019-01-28T00:28:16Z</dcterms:modified>
</cp:coreProperties>
</file>

<file path=docProps/thumbnail.jpeg>
</file>